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6666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1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FAFAFA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13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1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4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1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1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1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1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1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16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AFAFA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16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16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16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AFAFA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16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16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16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AFAFA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16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1" type="body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0" name="Google Shape;130;p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6" name="Google Shape;136;p6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6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8" name="Google Shape;138;p6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9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FAFAFA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F8F8F8">
                      <a:alpha val="80000"/>
                    </a:srgbClr>
                  </a:gs>
                  <a:gs pos="100000">
                    <a:srgbClr val="666666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8.jpg"/><Relationship Id="rId5" Type="http://schemas.openxmlformats.org/officeDocument/2006/relationships/image" Target="../media/image6.jpg"/><Relationship Id="rId6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Relationship Id="rId5" Type="http://schemas.openxmlformats.org/officeDocument/2006/relationships/image" Target="../media/image14.jpg"/><Relationship Id="rId6" Type="http://schemas.openxmlformats.org/officeDocument/2006/relationships/image" Target="../media/image7.jpg"/><Relationship Id="rId7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5.jpg"/><Relationship Id="rId6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>
            <p:ph type="ctrTitle"/>
          </p:nvPr>
        </p:nvSpPr>
        <p:spPr>
          <a:xfrm>
            <a:off x="2192109" y="0"/>
            <a:ext cx="9999891" cy="2698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wentieth Century"/>
              <a:buNone/>
            </a:pPr>
            <a:r>
              <a:rPr b="1" lang="en-US" sz="7000">
                <a:latin typeface="Calibri"/>
                <a:ea typeface="Calibri"/>
                <a:cs typeface="Calibri"/>
                <a:sym typeface="Calibri"/>
              </a:rPr>
              <a:t>COVID-19 VACCINE MANAGEMENT SYSTEM</a:t>
            </a:r>
            <a:endParaRPr b="1" sz="7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6773675" y="3428996"/>
            <a:ext cx="5646900" cy="29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GROUP 12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DIMPLE SHOUNAK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KRISHNA MAYAVAT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SICHENG ZHOU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ROHITH KUMAR MANJUNATHA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BALAMURUGAN RAMAKRISHNAN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t/>
            </a:r>
            <a:endParaRPr/>
          </a:p>
        </p:txBody>
      </p:sp>
      <p:pic>
        <p:nvPicPr>
          <p:cNvPr id="236" name="Google Shape;2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900" y="2880925"/>
            <a:ext cx="3673925" cy="35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/>
          <p:nvPr>
            <p:ph type="title"/>
          </p:nvPr>
        </p:nvSpPr>
        <p:spPr>
          <a:xfrm>
            <a:off x="838200" y="-2055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b="1" lang="en-US" sz="5000">
                <a:latin typeface="Calibri"/>
                <a:ea typeface="Calibri"/>
                <a:cs typeface="Calibri"/>
                <a:sym typeface="Calibri"/>
              </a:rPr>
              <a:t>OBJECTIVE &amp; DESIGN APPROACH</a:t>
            </a:r>
            <a:endParaRPr b="1" sz="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 txBox="1"/>
          <p:nvPr>
            <p:ph idx="1" type="body"/>
          </p:nvPr>
        </p:nvSpPr>
        <p:spPr>
          <a:xfrm>
            <a:off x="548983" y="927726"/>
            <a:ext cx="10515600" cy="5473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 the project, we have created a centralized database system to administrative vaccination drives.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97"/>
              <a:buNone/>
            </a:pPr>
            <a:r>
              <a:rPr b="1" i="0" lang="en-US" sz="1800">
                <a:latin typeface="Calibri"/>
                <a:ea typeface="Calibri"/>
                <a:cs typeface="Calibri"/>
                <a:sym typeface="Calibri"/>
              </a:rPr>
              <a:t>Purpose: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i="0" lang="en-US" sz="1800">
                <a:latin typeface="Calibri"/>
                <a:ea typeface="Calibri"/>
                <a:cs typeface="Calibri"/>
                <a:sym typeface="Calibri"/>
              </a:rPr>
              <a:t>1. To maintain a record of every single vaccine shot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i="0" lang="en-US" sz="1800">
                <a:latin typeface="Calibri"/>
                <a:ea typeface="Calibri"/>
                <a:cs typeface="Calibri"/>
                <a:sym typeface="Calibri"/>
              </a:rPr>
              <a:t>. To provide data support for the decision-making of vaccine management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i="0" lang="en-US" sz="1800">
                <a:latin typeface="Calibri"/>
                <a:ea typeface="Calibri"/>
                <a:cs typeface="Calibri"/>
                <a:sym typeface="Calibri"/>
              </a:rPr>
              <a:t>. To provide platform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i="0" lang="en-US" sz="1800">
                <a:latin typeface="Calibri"/>
                <a:ea typeface="Calibri"/>
                <a:cs typeface="Calibri"/>
                <a:sym typeface="Calibri"/>
              </a:rPr>
              <a:t> data collection and information sharing on vaccine administration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75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56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Design Approach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429656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i="0" lang="en-US" sz="1800">
                <a:latin typeface="Calibri"/>
                <a:ea typeface="Calibri"/>
                <a:cs typeface="Calibri"/>
                <a:sym typeface="Calibri"/>
              </a:rPr>
              <a:t>Database requirement analysis  :</a:t>
            </a:r>
            <a:r>
              <a:rPr i="0" lang="en-US" sz="1800">
                <a:latin typeface="Calibri"/>
                <a:ea typeface="Calibri"/>
                <a:cs typeface="Calibri"/>
                <a:sym typeface="Calibri"/>
              </a:rPr>
              <a:t> Collected relevant data about the vaccine drives being carried out to better understand the vaccine supply and manufacturing system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429656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i="0" lang="en-US" sz="1800">
                <a:latin typeface="Calibri"/>
                <a:ea typeface="Calibri"/>
                <a:cs typeface="Calibri"/>
                <a:sym typeface="Calibri"/>
              </a:rPr>
              <a:t>Database design : </a:t>
            </a:r>
            <a:r>
              <a:rPr i="0" lang="en-US" sz="1800">
                <a:latin typeface="Calibri"/>
                <a:ea typeface="Calibri"/>
                <a:cs typeface="Calibri"/>
                <a:sym typeface="Calibri"/>
              </a:rPr>
              <a:t>Used top-down design to develop a ERD model which includes the entities and relationships between vaccination centers , vaccine suppliers ,vendors etc</a:t>
            </a:r>
            <a:endParaRPr i="0" sz="1800">
              <a:latin typeface="Calibri"/>
              <a:ea typeface="Calibri"/>
              <a:cs typeface="Calibri"/>
              <a:sym typeface="Calibri"/>
            </a:endParaRPr>
          </a:p>
          <a:p>
            <a:pPr indent="-429656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i="0" lang="en-US" sz="1800">
                <a:latin typeface="Calibri"/>
                <a:ea typeface="Calibri"/>
                <a:cs typeface="Calibri"/>
                <a:sym typeface="Calibri"/>
              </a:rPr>
              <a:t>Database Implementation : </a:t>
            </a:r>
            <a:r>
              <a:rPr i="0" lang="en-US" sz="1800">
                <a:latin typeface="Calibri"/>
                <a:ea typeface="Calibri"/>
                <a:cs typeface="Calibri"/>
                <a:sym typeface="Calibri"/>
              </a:rPr>
              <a:t>DDLs , DMLs , stored procedures ,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i="0" lang="en-US" sz="1800">
                <a:latin typeface="Calibri"/>
                <a:ea typeface="Calibri"/>
                <a:cs typeface="Calibri"/>
                <a:sym typeface="Calibri"/>
              </a:rPr>
              <a:t>riggers etc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429656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b="1" i="0" lang="en-US" sz="1800">
                <a:latin typeface="Calibri"/>
                <a:ea typeface="Calibri"/>
                <a:cs typeface="Calibri"/>
                <a:sym typeface="Calibri"/>
              </a:rPr>
              <a:t>Database Maintenance : </a:t>
            </a:r>
            <a:r>
              <a:rPr i="0" lang="en-US" sz="1800">
                <a:latin typeface="Calibri"/>
                <a:ea typeface="Calibri"/>
                <a:cs typeface="Calibri"/>
                <a:sym typeface="Calibri"/>
              </a:rPr>
              <a:t>Created a dashboard report to  improve efficiency of the database system and GUI to perform the CRUD operations on the customer and the vaccine record table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19006" y="-194056"/>
            <a:ext cx="1690052" cy="1173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wentieth Century"/>
              <a:buNone/>
            </a:pPr>
            <a:r>
              <a:rPr b="1" lang="en-US" sz="6300">
                <a:latin typeface="Calibri"/>
                <a:ea typeface="Calibri"/>
                <a:cs typeface="Calibri"/>
                <a:sym typeface="Calibri"/>
              </a:rPr>
              <a:t>ERD</a:t>
            </a:r>
            <a:endParaRPr b="1" sz="6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9" y="806450"/>
            <a:ext cx="10334064" cy="593135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21"/>
          <p:cNvSpPr/>
          <p:nvPr/>
        </p:nvSpPr>
        <p:spPr>
          <a:xfrm>
            <a:off x="965200" y="805550"/>
            <a:ext cx="3828600" cy="583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4793525" y="805550"/>
            <a:ext cx="3469800" cy="58347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8263325" y="806450"/>
            <a:ext cx="3036000" cy="583380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1709058" y="241185"/>
            <a:ext cx="2427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 FOCUSED</a:t>
            </a:r>
            <a:endParaRPr b="1"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5519057" y="241185"/>
            <a:ext cx="2449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FACILITY FOCUSED</a:t>
            </a:r>
            <a:endParaRPr b="1"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8523549" y="241185"/>
            <a:ext cx="2449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OPERATIONS FOCUSED</a:t>
            </a:r>
            <a:endParaRPr b="1"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2"/>
          <p:cNvPicPr preferRelativeResize="0"/>
          <p:nvPr/>
        </p:nvPicPr>
        <p:blipFill rotWithShape="1">
          <a:blip r:embed="rId3">
            <a:alphaModFix/>
          </a:blip>
          <a:srcRect b="0" l="0" r="24581" t="0"/>
          <a:stretch/>
        </p:blipFill>
        <p:spPr>
          <a:xfrm>
            <a:off x="165101" y="198453"/>
            <a:ext cx="5562600" cy="27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883" y="3049057"/>
            <a:ext cx="8527666" cy="380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7575" y="2993475"/>
            <a:ext cx="9859325" cy="380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6">
            <a:alphaModFix/>
          </a:blip>
          <a:srcRect b="0" l="0" r="15055" t="0"/>
          <a:stretch/>
        </p:blipFill>
        <p:spPr>
          <a:xfrm>
            <a:off x="6299199" y="198453"/>
            <a:ext cx="5727700" cy="272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/>
        </p:nvSpPr>
        <p:spPr>
          <a:xfrm>
            <a:off x="304058" y="4074160"/>
            <a:ext cx="165608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DDL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76200" y="87087"/>
            <a:ext cx="12039599" cy="407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VACCINATIONCENTER(CENTERID, CENTERNAME, ADDRESS, CONTACT, EMAIL, UNITSAVAILABLE, PERDAYCAPACITY)  VALUES(634356, 'RCS' , '14 stuu street, 02123, Boston, MA’, 8505563700, 'rcs@gmail.com', 1000, 40 );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VENDOR(VENDORLIC, Name, Address, CONTACT, Quantity, Email, TRANSPORTMODE,SHIPMENTDATE)  Values (1983,'GFU','253 Elizabeth Road, Boston, MA, 02115',8374392028,5500,'GFU@gmail.com','Ground','2022-03-05') ;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Manufacturer (ManufacturerID, Name, Address, CONTACT ,VACCINETYPE ,DAILYCAPACITY, Email) Values (12,'BTH','231 Maple Road, Boston, MA, 05233',8731239304,'Pfizer',2000,'BTH@gmail.com') ;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CUSTOMER  (CUSTOMERID, CUSTOMERNAME, DOB, GENDER, CONTACT, EMAIL, SSN, DOSENUMBER) VALUES(11002, 'Ajay Jadeja', '1989-05-13', 'Male', 5712349980, 'jadeja.ajay@gmail.com', 1234567890, 1);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INSURANCE(INSURANCEID, COMPANYNAME, CUSTOMERID, INSURANCETYPE, INSURANCECOVERAGE, INSURANCEDURATION, INSURANCECOST) VALUES(128, 'AB Health Corp', 11002, 'Health', 70, 12, 35000);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EMPLOYEE (EMPLOYEEID,EMPLOYEENAME,GENDER,DOB,CONTACT,CHAMBERNUMBER,EMAIL,DAYSAVAILABLE,VACCCENTERID,EMPLOYEETYPE) VALUES (101,'Alice Lu','Female','1990-05-23',6272390125,'DW','Alice1990@gmail.com',3,634356,'Doctor'); 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VACCINEBATCH (BATCHNUMBER,NAME,VACCINETYPE,MANUFACTUREDATE,USEBEFORE,MANUFACTURERID) VALUES (153,'Pfizer153','Pfizer','2022-03-01','2022-12-01',12); 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OPERATIONS (CENTERID,VENDORLIC,MANUFACTURERID,BATCHNUMBER,DELIVERYDATE,[status]) VALUES (634356,1983,12,153,'2022-03-19','Delivered'); 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DOCTOR (DOCTORID,SPECIALIZATION,DOCTORLICNO) VALUES (102,'Allery and immunology',356); 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b="1" lang="en-US" sz="1320">
                <a:latin typeface="Calibri"/>
                <a:ea typeface="Calibri"/>
                <a:cs typeface="Calibri"/>
                <a:sym typeface="Calibri"/>
              </a:rPr>
              <a:t>INSERT INTO VACCINERECORD(VACCCARDNUMBER, VACCINETYPE, BATCHNUMBER, VACCDATE, DOSENUMBER, DOCTORID, CENTERID,CUSTOMERID) VALUES(12, 'Pfizer’, '153’, '2021-06-20’, 1,101, 634356, 11002);</a:t>
            </a:r>
            <a:endParaRPr sz="13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680719" y="4368800"/>
            <a:ext cx="1656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DML</a:t>
            </a:r>
            <a:endParaRPr b="1"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575" y="3980725"/>
            <a:ext cx="6083374" cy="27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0" y="0"/>
            <a:ext cx="9896700" cy="22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7692"/>
              <a:buFont typeface="Twentieth Century"/>
              <a:buNone/>
            </a:pPr>
            <a:r>
              <a:rPr b="1" lang="en-US" sz="4550">
                <a:latin typeface="Calibri"/>
                <a:ea typeface="Calibri"/>
                <a:cs typeface="Calibri"/>
                <a:sym typeface="Calibri"/>
              </a:rPr>
              <a:t>STORED PROCEDURES</a:t>
            </a:r>
            <a:br>
              <a:rPr b="1" lang="en-US"/>
            </a:br>
            <a:r>
              <a:rPr b="1" i="0" lang="en-US" sz="1933"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b="1" lang="en-US" sz="1933">
                <a:latin typeface="Calibri"/>
                <a:ea typeface="Calibri"/>
                <a:cs typeface="Calibri"/>
                <a:sym typeface="Calibri"/>
              </a:rPr>
              <a:t>Get all the customer details based of vaccination date and time</a:t>
            </a:r>
            <a:br>
              <a:rPr b="1" i="0" lang="en-US" sz="1933"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933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1933">
                <a:latin typeface="Calibri"/>
                <a:ea typeface="Calibri"/>
                <a:cs typeface="Calibri"/>
                <a:sym typeface="Calibri"/>
              </a:rPr>
              <a:t>.Get the vendor information based on vendor ID</a:t>
            </a:r>
            <a:endParaRPr b="1" sz="193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3448"/>
              <a:buFont typeface="Twentieth Century"/>
              <a:buNone/>
            </a:pPr>
            <a:r>
              <a:rPr b="1" lang="en-US" sz="1933">
                <a:latin typeface="Calibri"/>
                <a:ea typeface="Calibri"/>
                <a:cs typeface="Calibri"/>
                <a:sym typeface="Calibri"/>
              </a:rPr>
              <a:t>3.Update the number of vaccine units based on the </a:t>
            </a:r>
            <a:r>
              <a:rPr b="1" lang="en-US" sz="1933">
                <a:latin typeface="Calibri"/>
                <a:ea typeface="Calibri"/>
                <a:cs typeface="Calibri"/>
                <a:sym typeface="Calibri"/>
              </a:rPr>
              <a:t>availability</a:t>
            </a:r>
            <a:r>
              <a:rPr b="1" lang="en-US" sz="1933">
                <a:latin typeface="Calibri"/>
                <a:ea typeface="Calibri"/>
                <a:cs typeface="Calibri"/>
                <a:sym typeface="Calibri"/>
              </a:rPr>
              <a:t> at a given vaccination center</a:t>
            </a:r>
            <a:endParaRPr b="1" sz="193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3448"/>
              <a:buFont typeface="Twentieth Century"/>
              <a:buNone/>
            </a:pPr>
            <a:r>
              <a:rPr b="1" lang="en-US" sz="1933">
                <a:latin typeface="Calibri"/>
                <a:ea typeface="Calibri"/>
                <a:cs typeface="Calibri"/>
                <a:sym typeface="Calibri"/>
              </a:rPr>
              <a:t>4.To get the available list of vaccines in a given batch by a given manufacturer</a:t>
            </a:r>
            <a:endParaRPr b="1" sz="193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3448"/>
              <a:buFont typeface="Twentieth Century"/>
              <a:buNone/>
            </a:pPr>
            <a:r>
              <a:rPr b="1" lang="en-US" sz="1933">
                <a:latin typeface="Calibri"/>
                <a:ea typeface="Calibri"/>
                <a:cs typeface="Calibri"/>
                <a:sym typeface="Calibri"/>
              </a:rPr>
              <a:t>5.To track the status of the vaccine batch and change the status</a:t>
            </a:r>
            <a:br>
              <a:rPr b="1" i="0" lang="en-US" sz="1400">
                <a:latin typeface="Calibri"/>
                <a:ea typeface="Calibri"/>
                <a:cs typeface="Calibri"/>
                <a:sym typeface="Calibri"/>
              </a:rPr>
            </a:b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-47037" y="4819031"/>
            <a:ext cx="2031733" cy="674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b="1" lang="en-US" sz="4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Triggers</a:t>
            </a:r>
            <a:endParaRPr b="1" sz="4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0" y="2050050"/>
            <a:ext cx="45030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b="1"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UDF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wentieth Century"/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r>
              <a:rPr b="1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i="0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doses taken by each customer</a:t>
            </a:r>
            <a:endParaRPr b="1" i="0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r>
              <a:rPr b="1" i="0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Daily production capacity of</a:t>
            </a:r>
            <a:r>
              <a:rPr b="1" i="0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manufacturers</a:t>
            </a:r>
            <a:endParaRPr b="1" i="0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r>
              <a:rPr b="1" i="0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Quantities of vaccines that the vendors have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r>
              <a:rPr b="1" i="0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Number of days that the vaccine units     available can sustain</a:t>
            </a:r>
            <a:endParaRPr b="1" i="0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r>
              <a:rPr b="1" i="0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Monthly average cost of insurance</a:t>
            </a:r>
            <a:endParaRPr b="1" i="0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0" y="5493435"/>
            <a:ext cx="2809775" cy="674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b="1"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Encryption</a:t>
            </a:r>
            <a:r>
              <a:rPr b="1" lang="en-US" sz="4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b="1" sz="4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47037" y="6167839"/>
            <a:ext cx="2809775" cy="674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b="1"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Views</a:t>
            </a:r>
            <a:endParaRPr b="1" sz="4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2110317"/>
            <a:ext cx="6323113" cy="449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607" y="2110317"/>
            <a:ext cx="7354506" cy="456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3592" y="1864367"/>
            <a:ext cx="7508393" cy="499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1565" y="1860707"/>
            <a:ext cx="7603398" cy="498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3100" y="1848625"/>
            <a:ext cx="7508375" cy="499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206829" y="176803"/>
            <a:ext cx="5778039" cy="925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b="1" lang="en-US" sz="4488">
                <a:latin typeface="Calibri"/>
                <a:ea typeface="Calibri"/>
                <a:cs typeface="Calibri"/>
                <a:sym typeface="Calibri"/>
              </a:rPr>
              <a:t>DASHBOARD REPORT</a:t>
            </a:r>
            <a:r>
              <a:rPr b="1" lang="en-US" sz="4800"/>
              <a:t> </a:t>
            </a:r>
            <a:endParaRPr b="1" sz="4800"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715" y="1102089"/>
            <a:ext cx="5058324" cy="308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857" y="4689250"/>
            <a:ext cx="5778039" cy="189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3651" y="276442"/>
            <a:ext cx="4684312" cy="352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9452" y="4018433"/>
            <a:ext cx="3832711" cy="25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25" y="4009875"/>
            <a:ext cx="5780475" cy="275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>
            <a:off x="1559560" y="6114868"/>
            <a:ext cx="4196080" cy="97762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995" y="50800"/>
            <a:ext cx="4694728" cy="372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5684" y="50800"/>
            <a:ext cx="4573174" cy="363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8750" y="3815025"/>
            <a:ext cx="5225728" cy="29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5522228" y="809018"/>
            <a:ext cx="12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</a:t>
            </a:r>
            <a:endParaRPr b="1" sz="3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960882" y="235587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Twentieth Century"/>
              <a:buNone/>
            </a:pPr>
            <a:r>
              <a:rPr b="1" lang="en-US" sz="83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-US" sz="8300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8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